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60"/>
  </p:normalViewPr>
  <p:slideViewPr>
    <p:cSldViewPr snapToGrid="0">
      <p:cViewPr>
        <p:scale>
          <a:sx n="100" d="100"/>
          <a:sy n="100" d="100"/>
        </p:scale>
        <p:origin x="48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91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60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71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29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9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83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27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2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49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43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66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FEB6-9741-4893-80C5-45C75B7769EE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1A55-176A-4AA5-8DA1-9B3B8B20BC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25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nagawa-jakunen@lec.co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anagawa-wakamono.j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0">
            <a:extLst>
              <a:ext uri="{FF2B5EF4-FFF2-40B4-BE49-F238E27FC236}">
                <a16:creationId xmlns:a16="http://schemas.microsoft.com/office/drawing/2014/main" id="{679CF3A8-63FB-6CFB-8BB5-99067B9C0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986" y="4498375"/>
            <a:ext cx="2948884" cy="24745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2000"/>
              </a:lnSpc>
            </a:pPr>
            <a:r>
              <a:rPr lang="en-US" altLang="ja-JP" sz="16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6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6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6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日（金）</a:t>
            </a:r>
            <a:endParaRPr lang="ja-JP" sz="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53990A-CC9B-B148-0BF4-EE3390648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" y="679093"/>
            <a:ext cx="6762750" cy="872453"/>
          </a:xfrm>
          <a:prstGeom prst="rect">
            <a:avLst/>
          </a:prstGeom>
          <a:solidFill>
            <a:schemeClr val="bg1">
              <a:lumMod val="85000"/>
              <a:lumOff val="0"/>
            </a:schemeClr>
          </a:solidFill>
          <a:ln>
            <a:noFill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AutoShape 19">
            <a:extLst>
              <a:ext uri="{FF2B5EF4-FFF2-40B4-BE49-F238E27FC236}">
                <a16:creationId xmlns:a16="http://schemas.microsoft.com/office/drawing/2014/main" id="{1FF4DA5C-DF58-970F-0F95-5038E0DB1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" y="524829"/>
            <a:ext cx="6762750" cy="95250"/>
          </a:xfrm>
          <a:prstGeom prst="flowChartProcess">
            <a:avLst/>
          </a:prstGeom>
          <a:solidFill>
            <a:schemeClr val="tx1">
              <a:lumMod val="100000"/>
              <a:lumOff val="0"/>
            </a:schemeClr>
          </a:solidFill>
          <a:ln>
            <a:noFill/>
          </a:ln>
          <a:effectLst>
            <a:outerShdw dist="28398" dir="3806097" algn="ctr" rotWithShape="0">
              <a:schemeClr val="l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4BC8B273-C68E-F176-23C9-2A0D52706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38" y="725293"/>
            <a:ext cx="6609276" cy="72796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/>
            <a:r>
              <a:rPr lang="ja-JP" sz="1600" b="1" kern="10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600" b="1" kern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若年者対象　</a:t>
            </a:r>
            <a:r>
              <a:rPr lang="ja-JP" altLang="en-US" sz="1600" b="1" kern="10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合同企業説明会・面接会</a:t>
            </a:r>
            <a:r>
              <a:rPr lang="ja-JP" sz="1600" b="1" kern="10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600" b="1" kern="100" dirty="0">
              <a:solidFill>
                <a:srgbClr val="FFFFFF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sz="1600" b="1" kern="10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参加企業募集のご案内</a:t>
            </a:r>
            <a:endParaRPr lang="ja-JP" sz="9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AutoShape 49">
            <a:extLst>
              <a:ext uri="{FF2B5EF4-FFF2-40B4-BE49-F238E27FC236}">
                <a16:creationId xmlns:a16="http://schemas.microsoft.com/office/drawing/2014/main" id="{778813E8-5172-9657-753E-A310EB28A97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3452" y="4164074"/>
            <a:ext cx="319984" cy="886460"/>
          </a:xfrm>
          <a:prstGeom prst="flowChartOffpageConnector">
            <a:avLst/>
          </a:prstGeom>
          <a:solidFill>
            <a:schemeClr val="tx1">
              <a:lumMod val="100000"/>
              <a:lumOff val="0"/>
            </a:schemeClr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申込期限</a:t>
            </a:r>
          </a:p>
        </p:txBody>
      </p:sp>
      <p:sp>
        <p:nvSpPr>
          <p:cNvPr id="19" name="Text Box 62">
            <a:extLst>
              <a:ext uri="{FF2B5EF4-FFF2-40B4-BE49-F238E27FC236}">
                <a16:creationId xmlns:a16="http://schemas.microsoft.com/office/drawing/2014/main" id="{4627B292-959E-5F1B-1178-3663CB7C5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244" y="4874561"/>
            <a:ext cx="4640604" cy="404538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2000"/>
              </a:lnSpc>
            </a:pPr>
            <a:r>
              <a:rPr lang="en-US" sz="17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Kanagawa-jakunen@career-bank.co.jp</a:t>
            </a:r>
            <a:endParaRPr lang="ja-JP" sz="17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881726DA-C4A0-50B0-FF90-4FE730F61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10375"/>
              </p:ext>
            </p:extLst>
          </p:nvPr>
        </p:nvGraphicFramePr>
        <p:xfrm>
          <a:off x="433707" y="5201000"/>
          <a:ext cx="6726949" cy="16693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82399">
                  <a:extLst>
                    <a:ext uri="{9D8B030D-6E8A-4147-A177-3AD203B41FA5}">
                      <a16:colId xmlns:a16="http://schemas.microsoft.com/office/drawing/2014/main" val="2233041017"/>
                    </a:ext>
                  </a:extLst>
                </a:gridCol>
                <a:gridCol w="3344550">
                  <a:extLst>
                    <a:ext uri="{9D8B030D-6E8A-4147-A177-3AD203B41FA5}">
                      <a16:colId xmlns:a16="http://schemas.microsoft.com/office/drawing/2014/main" val="4195091294"/>
                    </a:ext>
                  </a:extLst>
                </a:gridCol>
              </a:tblGrid>
              <a:tr h="291750">
                <a:tc gridSpan="2">
                  <a:txBody>
                    <a:bodyPr/>
                    <a:lstStyle/>
                    <a:p>
                      <a:pPr algn="just"/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貴社名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829611"/>
                  </a:ext>
                </a:extLst>
              </a:tr>
              <a:tr h="291750">
                <a:tc gridSpan="2">
                  <a:txBody>
                    <a:bodyPr/>
                    <a:lstStyle/>
                    <a:p>
                      <a:pPr algn="just"/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事業所番号（</a:t>
                      </a:r>
                      <a:r>
                        <a:rPr lang="en-US" alt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で始まる番号）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2059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just"/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30701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3783715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just"/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担当部署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担当者名／役職</a:t>
                      </a:r>
                      <a:endParaRPr lang="ja-JP" sz="140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297981"/>
                  </a:ext>
                </a:extLst>
              </a:tr>
              <a:tr h="266700">
                <a:tc gridSpan="2">
                  <a:txBody>
                    <a:bodyPr/>
                    <a:lstStyle/>
                    <a:p>
                      <a:pPr algn="just"/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事業内容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42910"/>
                  </a:ext>
                </a:extLst>
              </a:tr>
            </a:tbl>
          </a:graphicData>
        </a:graphic>
      </p:graphicFrame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953736F6-C479-004B-CEFE-C6B20DCEC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982415"/>
              </p:ext>
            </p:extLst>
          </p:nvPr>
        </p:nvGraphicFramePr>
        <p:xfrm>
          <a:off x="438352" y="6944971"/>
          <a:ext cx="6722304" cy="22497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98848">
                  <a:extLst>
                    <a:ext uri="{9D8B030D-6E8A-4147-A177-3AD203B41FA5}">
                      <a16:colId xmlns:a16="http://schemas.microsoft.com/office/drawing/2014/main" val="3059041567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4064055846"/>
                    </a:ext>
                  </a:extLst>
                </a:gridCol>
                <a:gridCol w="791606">
                  <a:extLst>
                    <a:ext uri="{9D8B030D-6E8A-4147-A177-3AD203B41FA5}">
                      <a16:colId xmlns:a16="http://schemas.microsoft.com/office/drawing/2014/main" val="3588224704"/>
                    </a:ext>
                  </a:extLst>
                </a:gridCol>
              </a:tblGrid>
              <a:tr h="252279"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求人職種</a:t>
                      </a: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／求人番号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勤務地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採用予定人数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9291334"/>
                  </a:ext>
                </a:extLst>
              </a:tr>
              <a:tr h="291411">
                <a:tc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7287726"/>
                  </a:ext>
                </a:extLst>
              </a:tr>
              <a:tr h="278649">
                <a:tc>
                  <a:txBody>
                    <a:bodyPr/>
                    <a:lstStyle/>
                    <a:p>
                      <a:pPr algn="just"/>
                      <a:r>
                        <a:rPr lang="en-US" sz="105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688248"/>
                  </a:ext>
                </a:extLst>
              </a:tr>
              <a:tr h="278649"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4544282"/>
                  </a:ext>
                </a:extLst>
              </a:tr>
              <a:tr h="278649">
                <a:tc>
                  <a:txBody>
                    <a:bodyPr/>
                    <a:lstStyle/>
                    <a:p>
                      <a:pPr algn="just"/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215720"/>
                  </a:ext>
                </a:extLst>
              </a:tr>
              <a:tr h="870073">
                <a:tc gridSpan="3">
                  <a:txBody>
                    <a:bodyPr/>
                    <a:lstStyle/>
                    <a:p>
                      <a:pPr algn="just"/>
                      <a:endParaRPr lang="en-US" altLang="ja-JP" sz="5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alt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会社の特徴</a:t>
                      </a:r>
                      <a:r>
                        <a:rPr lang="en-US" alt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＊当てはまるものに✓してください</a:t>
                      </a:r>
                      <a:endParaRPr lang="en-US" alt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□ワーク・ライフ・バランスの実現　□研修制度が充実　□フレックス制　□在宅ワーク可　　　　　　　</a:t>
                      </a:r>
                      <a:endParaRPr lang="en-US" alt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□時間休取得可　□その他</a:t>
                      </a:r>
                      <a:r>
                        <a:rPr lang="en-US" altLang="ja-JP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ja-JP" alt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　　　　　　　　　　　　　　　　　　　　　　　　　　　　　　）</a:t>
                      </a:r>
                      <a:endParaRPr lang="en-US" alt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/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3139911"/>
                  </a:ext>
                </a:extLst>
              </a:tr>
            </a:tbl>
          </a:graphicData>
        </a:graphic>
      </p:graphicFrame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7432AC84-D354-C948-91A6-9B51E0EEAAF9}"/>
              </a:ext>
            </a:extLst>
          </p:cNvPr>
          <p:cNvGrpSpPr/>
          <p:nvPr/>
        </p:nvGrpSpPr>
        <p:grpSpPr>
          <a:xfrm>
            <a:off x="445927" y="2764710"/>
            <a:ext cx="846801" cy="297995"/>
            <a:chOff x="359726" y="3829120"/>
            <a:chExt cx="1057275" cy="297995"/>
          </a:xfrm>
        </p:grpSpPr>
        <p:sp>
          <p:nvSpPr>
            <p:cNvPr id="38" name="AutoShape 16">
              <a:extLst>
                <a:ext uri="{FF2B5EF4-FFF2-40B4-BE49-F238E27FC236}">
                  <a16:creationId xmlns:a16="http://schemas.microsoft.com/office/drawing/2014/main" id="{C2DA72DD-CA71-CCBF-68E9-E437F38F9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26" y="3829120"/>
              <a:ext cx="1057275" cy="276999"/>
            </a:xfrm>
            <a:prstGeom prst="flowChartTerminator">
              <a:avLst/>
            </a:prstGeom>
            <a:solidFill>
              <a:schemeClr val="bg1">
                <a:lumMod val="85000"/>
                <a:lumOff val="0"/>
              </a:schemeClr>
            </a:solidFill>
            <a:ln>
              <a:noFill/>
            </a:ln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24D8EA3-A14D-3E26-9DE0-FCE8A9D57984}"/>
                </a:ext>
              </a:extLst>
            </p:cNvPr>
            <p:cNvSpPr txBox="1"/>
            <p:nvPr/>
          </p:nvSpPr>
          <p:spPr>
            <a:xfrm>
              <a:off x="571182" y="3850116"/>
              <a:ext cx="7167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日程</a:t>
              </a:r>
            </a:p>
          </p:txBody>
        </p:sp>
      </p:grp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C931E89-C310-8D2D-62C4-C93C39D9A821}"/>
              </a:ext>
            </a:extLst>
          </p:cNvPr>
          <p:cNvSpPr txBox="1"/>
          <p:nvPr/>
        </p:nvSpPr>
        <p:spPr>
          <a:xfrm>
            <a:off x="4725130" y="3120055"/>
            <a:ext cx="27424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横浜技能文化会館　</a:t>
            </a:r>
            <a:endParaRPr kumimoji="1"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F951E89-F234-EE00-7AAC-2C4F17C27302}"/>
              </a:ext>
            </a:extLst>
          </p:cNvPr>
          <p:cNvSpPr txBox="1"/>
          <p:nvPr/>
        </p:nvSpPr>
        <p:spPr>
          <a:xfrm>
            <a:off x="2025745" y="2413389"/>
            <a:ext cx="5494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対象：神奈川県内で就職を希望する若年者</a:t>
            </a: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（３９歳以下）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1A10758-96EC-CA51-6CBB-E9B6DE6F3BFF}"/>
              </a:ext>
            </a:extLst>
          </p:cNvPr>
          <p:cNvSpPr txBox="1"/>
          <p:nvPr/>
        </p:nvSpPr>
        <p:spPr>
          <a:xfrm>
            <a:off x="1262750" y="3655362"/>
            <a:ext cx="62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◆神奈川県内に就業場所がある神奈川県内企業　　　　　◆正社員募集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◆ハローワーク求人票の提出　◆参加決定後の参加キャンセルはできません。</a:t>
            </a:r>
          </a:p>
        </p:txBody>
      </p:sp>
      <p:sp>
        <p:nvSpPr>
          <p:cNvPr id="11" name="Rectangle 46">
            <a:extLst>
              <a:ext uri="{FF2B5EF4-FFF2-40B4-BE49-F238E27FC236}">
                <a16:creationId xmlns:a16="http://schemas.microsoft.com/office/drawing/2014/main" id="{050BC7D1-1135-F352-6937-8E70B61E9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707" y="4125032"/>
            <a:ext cx="5458461" cy="247450"/>
          </a:xfrm>
          <a:prstGeom prst="rect">
            <a:avLst/>
          </a:prstGeom>
          <a:solidFill>
            <a:schemeClr val="bg1">
              <a:lumMod val="85000"/>
              <a:lumOff val="0"/>
            </a:schemeClr>
          </a:solidFill>
          <a:ln>
            <a:noFill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dist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下記の必要事項をすべてご記入の上、メールでご送付ください。</a:t>
            </a: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3A73F6E9-D651-A2A0-E6B3-477208403015}"/>
              </a:ext>
            </a:extLst>
          </p:cNvPr>
          <p:cNvGrpSpPr/>
          <p:nvPr/>
        </p:nvGrpSpPr>
        <p:grpSpPr>
          <a:xfrm>
            <a:off x="3878330" y="2764710"/>
            <a:ext cx="846801" cy="276999"/>
            <a:chOff x="398462" y="2180650"/>
            <a:chExt cx="1057275" cy="276999"/>
          </a:xfrm>
        </p:grpSpPr>
        <p:sp>
          <p:nvSpPr>
            <p:cNvPr id="65" name="AutoShape 16">
              <a:extLst>
                <a:ext uri="{FF2B5EF4-FFF2-40B4-BE49-F238E27FC236}">
                  <a16:creationId xmlns:a16="http://schemas.microsoft.com/office/drawing/2014/main" id="{B3408615-387C-7194-3EF9-134DEA735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62" y="2180650"/>
              <a:ext cx="1057275" cy="276999"/>
            </a:xfrm>
            <a:prstGeom prst="flowChartTerminator">
              <a:avLst/>
            </a:prstGeom>
            <a:solidFill>
              <a:schemeClr val="bg1">
                <a:lumMod val="85000"/>
                <a:lumOff val="0"/>
              </a:schemeClr>
            </a:solidFill>
            <a:ln>
              <a:noFill/>
            </a:ln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00E2146B-00DA-337E-CF98-C4AC0B118DD6}"/>
                </a:ext>
              </a:extLst>
            </p:cNvPr>
            <p:cNvSpPr txBox="1"/>
            <p:nvPr/>
          </p:nvSpPr>
          <p:spPr>
            <a:xfrm>
              <a:off x="499827" y="2180650"/>
              <a:ext cx="8359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参加費</a:t>
              </a:r>
            </a:p>
          </p:txBody>
        </p:sp>
      </p:grp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2D70B77-E947-5D13-8C17-556437DBB2FF}"/>
              </a:ext>
            </a:extLst>
          </p:cNvPr>
          <p:cNvSpPr txBox="1"/>
          <p:nvPr/>
        </p:nvSpPr>
        <p:spPr>
          <a:xfrm>
            <a:off x="4775644" y="2764710"/>
            <a:ext cx="945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　料</a:t>
            </a:r>
          </a:p>
        </p:txBody>
      </p:sp>
      <p:sp>
        <p:nvSpPr>
          <p:cNvPr id="68" name="Text Box 60">
            <a:extLst>
              <a:ext uri="{FF2B5EF4-FFF2-40B4-BE49-F238E27FC236}">
                <a16:creationId xmlns:a16="http://schemas.microsoft.com/office/drawing/2014/main" id="{4D90AFAB-9CF0-A4EE-64BB-1FA13D194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096" y="3095184"/>
            <a:ext cx="3865666" cy="551829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>
              <a:lnSpc>
                <a:spcPts val="2000"/>
              </a:lnSpc>
            </a:pP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１部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１１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００～１３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００　企業１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社程度　　</a:t>
            </a:r>
            <a:endParaRPr lang="en-US" altLang="ja-JP" sz="12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２部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１４</a:t>
            </a:r>
            <a:r>
              <a:rPr lang="en-US" altLang="ja-JP" sz="12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００</a:t>
            </a:r>
            <a:r>
              <a:rPr lang="ja-JP" altLang="en-US" sz="12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～１６</a:t>
            </a:r>
            <a:r>
              <a:rPr lang="en-US" altLang="ja-JP" sz="12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００　企業１</a:t>
            </a:r>
            <a:r>
              <a:rPr lang="en-US" altLang="ja-JP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2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社程度</a:t>
            </a:r>
            <a:endParaRPr lang="en-US" altLang="ja-JP" sz="12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9" name="AutoShape 49">
            <a:extLst>
              <a:ext uri="{FF2B5EF4-FFF2-40B4-BE49-F238E27FC236}">
                <a16:creationId xmlns:a16="http://schemas.microsoft.com/office/drawing/2014/main" id="{8FBF2D26-DF08-7F09-9CBA-ACFBBF64D05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05738" y="4542671"/>
            <a:ext cx="335413" cy="886460"/>
          </a:xfrm>
          <a:prstGeom prst="flowChartOffpageConnector">
            <a:avLst/>
          </a:prstGeom>
          <a:solidFill>
            <a:schemeClr val="tx1">
              <a:lumMod val="100000"/>
              <a:lumOff val="0"/>
            </a:schemeClr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endParaRPr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アドレス</a:t>
            </a:r>
          </a:p>
        </p:txBody>
      </p:sp>
      <p:sp>
        <p:nvSpPr>
          <p:cNvPr id="70" name="AutoShape 49">
            <a:extLst>
              <a:ext uri="{FF2B5EF4-FFF2-40B4-BE49-F238E27FC236}">
                <a16:creationId xmlns:a16="http://schemas.microsoft.com/office/drawing/2014/main" id="{80F93E22-1F67-E65F-FB5C-AB4D9CFC062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143840" y="4176840"/>
            <a:ext cx="319984" cy="886460"/>
          </a:xfrm>
          <a:prstGeom prst="flowChartOffpageConnector">
            <a:avLst/>
          </a:prstGeom>
          <a:solidFill>
            <a:schemeClr val="tx1">
              <a:lumMod val="100000"/>
              <a:lumOff val="0"/>
            </a:schemeClr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参加希望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FC36F3E-C488-030F-5642-B91CE391AE58}"/>
              </a:ext>
            </a:extLst>
          </p:cNvPr>
          <p:cNvSpPr txBox="1"/>
          <p:nvPr/>
        </p:nvSpPr>
        <p:spPr>
          <a:xfrm>
            <a:off x="3538240" y="4487234"/>
            <a:ext cx="6052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□１部　□２部　□どちらでも可　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76C93751-8E26-12C0-656F-B1BE7E806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64" y="1672742"/>
            <a:ext cx="6753992" cy="476606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500"/>
              </a:lnSpc>
            </a:pP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若年者の採用に積極的な神奈川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県内</a:t>
            </a: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企業を対象に、合同企業説明会・面接会を開催します。企業入替の</a:t>
            </a:r>
            <a:r>
              <a:rPr lang="en-US" altLang="ja-JP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部制となっており、参加企業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社を募集します。</a:t>
            </a:r>
            <a:endParaRPr lang="en-US" altLang="ja-JP" sz="1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フローチャート: せん孔テープ 16">
            <a:extLst>
              <a:ext uri="{FF2B5EF4-FFF2-40B4-BE49-F238E27FC236}">
                <a16:creationId xmlns:a16="http://schemas.microsoft.com/office/drawing/2014/main" id="{E88BD181-7C84-BE7C-924F-678B3B20FDC2}"/>
              </a:ext>
            </a:extLst>
          </p:cNvPr>
          <p:cNvSpPr/>
          <p:nvPr/>
        </p:nvSpPr>
        <p:spPr>
          <a:xfrm>
            <a:off x="445927" y="2313746"/>
            <a:ext cx="1575278" cy="398813"/>
          </a:xfrm>
          <a:prstGeom prst="flowChartPunchedTap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合同企業説明会・面接会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8AEF631-BE04-D671-6C46-2E4A6F0617F7}"/>
              </a:ext>
            </a:extLst>
          </p:cNvPr>
          <p:cNvSpPr txBox="1"/>
          <p:nvPr/>
        </p:nvSpPr>
        <p:spPr>
          <a:xfrm>
            <a:off x="4649261" y="3362263"/>
            <a:ext cx="29104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（関内：</a:t>
            </a:r>
            <a:r>
              <a:rPr kumimoji="1" lang="zh-CN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横浜市中区万代町</a:t>
            </a:r>
            <a:r>
              <a:rPr kumimoji="1" lang="en-US" altLang="zh-CN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zh-CN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kumimoji="1" lang="en-US" altLang="zh-CN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4-7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3CA44FF-C070-0255-1496-627459BC3AA3}"/>
              </a:ext>
            </a:extLst>
          </p:cNvPr>
          <p:cNvGrpSpPr/>
          <p:nvPr/>
        </p:nvGrpSpPr>
        <p:grpSpPr>
          <a:xfrm>
            <a:off x="3883143" y="3114038"/>
            <a:ext cx="846801" cy="297995"/>
            <a:chOff x="359726" y="3829120"/>
            <a:chExt cx="1057275" cy="297995"/>
          </a:xfrm>
        </p:grpSpPr>
        <p:sp>
          <p:nvSpPr>
            <p:cNvPr id="22" name="AutoShape 16">
              <a:extLst>
                <a:ext uri="{FF2B5EF4-FFF2-40B4-BE49-F238E27FC236}">
                  <a16:creationId xmlns:a16="http://schemas.microsoft.com/office/drawing/2014/main" id="{4852EDA0-D3FA-CE16-41C0-9AC6B8499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26" y="3829120"/>
              <a:ext cx="1057275" cy="276999"/>
            </a:xfrm>
            <a:prstGeom prst="flowChartTerminator">
              <a:avLst/>
            </a:prstGeom>
            <a:solidFill>
              <a:schemeClr val="bg1">
                <a:lumMod val="85000"/>
                <a:lumOff val="0"/>
              </a:schemeClr>
            </a:solidFill>
            <a:ln>
              <a:noFill/>
            </a:ln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6745FEA-FCA3-F4A2-18D5-7A4035521085}"/>
                </a:ext>
              </a:extLst>
            </p:cNvPr>
            <p:cNvSpPr txBox="1"/>
            <p:nvPr/>
          </p:nvSpPr>
          <p:spPr>
            <a:xfrm>
              <a:off x="571182" y="3850116"/>
              <a:ext cx="7167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会場</a:t>
              </a:r>
            </a:p>
          </p:txBody>
        </p:sp>
      </p:grp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97D829DD-A2D6-9462-2BD4-C12A74F45C33}"/>
              </a:ext>
            </a:extLst>
          </p:cNvPr>
          <p:cNvCxnSpPr>
            <a:cxnSpLocks/>
          </p:cNvCxnSpPr>
          <p:nvPr/>
        </p:nvCxnSpPr>
        <p:spPr>
          <a:xfrm>
            <a:off x="398302" y="2243649"/>
            <a:ext cx="676291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A10DDB53-D3E8-F1CB-0BF6-9FA43C13A42E}"/>
              </a:ext>
            </a:extLst>
          </p:cNvPr>
          <p:cNvGrpSpPr/>
          <p:nvPr/>
        </p:nvGrpSpPr>
        <p:grpSpPr>
          <a:xfrm>
            <a:off x="445927" y="3643496"/>
            <a:ext cx="886852" cy="290871"/>
            <a:chOff x="359726" y="3829120"/>
            <a:chExt cx="1107281" cy="290871"/>
          </a:xfrm>
        </p:grpSpPr>
        <p:sp>
          <p:nvSpPr>
            <p:cNvPr id="32" name="AutoShape 16">
              <a:extLst>
                <a:ext uri="{FF2B5EF4-FFF2-40B4-BE49-F238E27FC236}">
                  <a16:creationId xmlns:a16="http://schemas.microsoft.com/office/drawing/2014/main" id="{325AC191-1088-EAD0-96F4-9DDF8294A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26" y="3829120"/>
              <a:ext cx="1057275" cy="276999"/>
            </a:xfrm>
            <a:prstGeom prst="flowChartTerminator">
              <a:avLst/>
            </a:prstGeom>
            <a:solidFill>
              <a:schemeClr val="bg1">
                <a:lumMod val="85000"/>
                <a:lumOff val="0"/>
              </a:schemeClr>
            </a:solidFill>
            <a:ln>
              <a:noFill/>
            </a:ln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76371BB-C614-3229-D166-06CE3F54BE35}"/>
                </a:ext>
              </a:extLst>
            </p:cNvPr>
            <p:cNvSpPr txBox="1"/>
            <p:nvPr/>
          </p:nvSpPr>
          <p:spPr>
            <a:xfrm>
              <a:off x="409732" y="3842992"/>
              <a:ext cx="10572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参加要件</a:t>
              </a:r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BD4E3A2-BBFC-A120-C016-84CF45E1D3EB}"/>
              </a:ext>
            </a:extLst>
          </p:cNvPr>
          <p:cNvSpPr txBox="1"/>
          <p:nvPr/>
        </p:nvSpPr>
        <p:spPr>
          <a:xfrm>
            <a:off x="438352" y="292569"/>
            <a:ext cx="6722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　神奈川労働局委託若年者地域連携事業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5621B4A-F397-79AB-292F-B87BF2334971}"/>
              </a:ext>
            </a:extLst>
          </p:cNvPr>
          <p:cNvSpPr txBox="1"/>
          <p:nvPr/>
        </p:nvSpPr>
        <p:spPr>
          <a:xfrm>
            <a:off x="1288255" y="2747354"/>
            <a:ext cx="2876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</a:p>
        </p:txBody>
      </p:sp>
      <p:sp>
        <p:nvSpPr>
          <p:cNvPr id="46" name="docshape2">
            <a:extLst>
              <a:ext uri="{FF2B5EF4-FFF2-40B4-BE49-F238E27FC236}">
                <a16:creationId xmlns:a16="http://schemas.microsoft.com/office/drawing/2014/main" id="{070C764B-E205-4DAA-886E-7E46A9CF3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79" y="9438154"/>
            <a:ext cx="7560310" cy="1260087"/>
          </a:xfrm>
          <a:prstGeom prst="rect">
            <a:avLst/>
          </a:pr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pic>
        <p:nvPicPr>
          <p:cNvPr id="48" name="docshape3">
            <a:extLst>
              <a:ext uri="{FF2B5EF4-FFF2-40B4-BE49-F238E27FC236}">
                <a16:creationId xmlns:a16="http://schemas.microsoft.com/office/drawing/2014/main" id="{A36104FE-B843-40A9-BE22-DF5A0F1464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066" y="9635476"/>
            <a:ext cx="842645" cy="84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930799B-7A6E-4460-9DF5-4DD59D011CC8}"/>
              </a:ext>
            </a:extLst>
          </p:cNvPr>
          <p:cNvSpPr txBox="1"/>
          <p:nvPr/>
        </p:nvSpPr>
        <p:spPr>
          <a:xfrm>
            <a:off x="374852" y="9222710"/>
            <a:ext cx="6837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■お申込が定員を超える場合は抽選となります。あらかじめご了承ください。当落にかかわらず、各事業所様に結果を通知いたします。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docshape4">
            <a:extLst>
              <a:ext uri="{FF2B5EF4-FFF2-40B4-BE49-F238E27FC236}">
                <a16:creationId xmlns:a16="http://schemas.microsoft.com/office/drawing/2014/main" id="{7F6E8CDC-69D0-41D1-B6EF-77BF68CA8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7" y="9617234"/>
            <a:ext cx="7560310" cy="127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>
              <a:spcBef>
                <a:spcPts val="90"/>
              </a:spcBef>
              <a:spcAft>
                <a:spcPts val="0"/>
              </a:spcAft>
            </a:pPr>
            <a:r>
              <a:rPr lang="en-US" sz="4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04165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ja-JP" sz="800" b="1" kern="100" spc="8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【主催】</a:t>
            </a:r>
            <a:r>
              <a:rPr lang="ja-JP" sz="800" b="1" kern="100" spc="7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神奈川労働局・県内各ハローワーク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04165" algn="just">
              <a:lnSpc>
                <a:spcPct val="115000"/>
              </a:lnSpc>
              <a:spcAft>
                <a:spcPts val="0"/>
              </a:spcAft>
            </a:pPr>
            <a:r>
              <a:rPr lang="ja-JP" sz="800" b="1" kern="100" spc="5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【お問い合わせ】かながわ若者就職支援センター「若年者地域連携事業」運営事務局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54965" algn="just">
              <a:lnSpc>
                <a:spcPct val="115000"/>
              </a:lnSpc>
              <a:spcAft>
                <a:spcPts val="0"/>
              </a:spcAft>
            </a:pPr>
            <a:r>
              <a:rPr lang="ja-JP" sz="7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〒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220-0004</a:t>
            </a:r>
            <a:r>
              <a:rPr lang="en-US" sz="700" kern="100" spc="32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sz="700" kern="100" spc="1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神奈川県横浜市西区北幸 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1-11-15</a:t>
            </a:r>
            <a:r>
              <a:rPr lang="en-US" sz="700" kern="100" spc="32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sz="700" kern="100" spc="4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横浜 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ST</a:t>
            </a:r>
            <a:r>
              <a:rPr lang="en-US" sz="700" kern="100" spc="7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ja-JP" sz="700" kern="100" spc="7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ビル </a:t>
            </a:r>
            <a:r>
              <a:rPr lang="en-US" sz="7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5</a:t>
            </a:r>
            <a:r>
              <a:rPr lang="en-US" sz="700" kern="100" spc="7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ja-JP" sz="700" kern="100" spc="7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階</a:t>
            </a:r>
            <a:r>
              <a:rPr lang="ja-JP" sz="6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（月曜日～</a:t>
            </a:r>
            <a:r>
              <a:rPr lang="ja-JP" sz="600" kern="100" spc="13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土曜日</a:t>
            </a:r>
            <a:r>
              <a:rPr lang="en-US" sz="600" kern="100" spc="13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en-US" sz="6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9:30</a:t>
            </a:r>
            <a:r>
              <a:rPr lang="en-US" sz="600" kern="100" spc="12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ja-JP" sz="6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～</a:t>
            </a:r>
            <a:r>
              <a:rPr lang="ja-JP" sz="600" kern="100" spc="13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en-US" sz="600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18:00</a:t>
            </a:r>
            <a:r>
              <a:rPr lang="en-US" sz="600" kern="100" spc="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※</a:t>
            </a:r>
            <a:r>
              <a:rPr lang="ja-JP" sz="600" kern="100" spc="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日曜日・祝日・年末年始はお休みです</a:t>
            </a:r>
            <a:r>
              <a:rPr lang="ja-JP" sz="600" kern="100" spc="-5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54965" marR="1348740" algn="just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tabLst>
                <a:tab pos="1951990" algn="l"/>
                <a:tab pos="3553460" algn="l"/>
              </a:tabLst>
            </a:pPr>
            <a:r>
              <a:rPr lang="en-US" sz="1000" b="1" kern="100" spc="50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TEL</a:t>
            </a:r>
            <a:r>
              <a:rPr lang="ja-JP" sz="1000" b="1" kern="100" spc="5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sz="1000" b="1" kern="100" spc="5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045-410-335</a:t>
            </a:r>
            <a:r>
              <a:rPr lang="en-US" sz="1000" b="1" kern="100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7	</a:t>
            </a:r>
            <a:r>
              <a:rPr lang="en-US" sz="1000" b="1" kern="100" spc="50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FAX</a:t>
            </a:r>
            <a:r>
              <a:rPr lang="ja-JP" sz="1000" b="1" kern="100" spc="5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sz="1000" b="1" kern="100" spc="5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045-312-430</a:t>
            </a:r>
            <a:r>
              <a:rPr lang="en-US" sz="1000" b="1" kern="100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6	</a:t>
            </a:r>
            <a:r>
              <a:rPr lang="en-US" sz="1000" b="1" kern="100" spc="45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E-mail</a:t>
            </a:r>
            <a:r>
              <a:rPr lang="ja-JP" sz="1000" b="1" kern="100" spc="45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sz="1000" b="1" u="none" strike="noStrike" kern="100" spc="45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kanagawa-jakunen</a:t>
            </a:r>
            <a:r>
              <a:rPr lang="en-US" sz="1000" b="1" u="none" strike="noStrike" kern="100" spc="45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@career-bank.co.jp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54965" marR="1348740" algn="just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tabLst>
                <a:tab pos="1951990" algn="l"/>
                <a:tab pos="3553460" algn="l"/>
              </a:tabLst>
            </a:pPr>
            <a:r>
              <a:rPr lang="ja-JP" sz="1000" b="1" kern="100" spc="5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ホームページ：</a:t>
            </a:r>
            <a:r>
              <a:rPr lang="en-US" sz="1000" b="1" u="none" strike="noStrike" kern="100" spc="30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000" b="1" u="none" strike="noStrike" kern="100" spc="30" dirty="0">
                <a:solidFill>
                  <a:schemeClr val="bg1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en-US" sz="1000" b="1" u="none" strike="noStrike" kern="100" spc="30" dirty="0">
                <a:solidFill>
                  <a:srgbClr val="FFFFFF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.kanagawa-wakamono.jp/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57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</TotalTime>
  <Words>454</Words>
  <Application>Microsoft Office PowerPoint</Application>
  <PresentationFormat>ユーザー設定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向江 梓</dc:creator>
  <cp:lastModifiedBy>yoshiki-oda</cp:lastModifiedBy>
  <cp:revision>37</cp:revision>
  <cp:lastPrinted>2022-08-16T07:52:11Z</cp:lastPrinted>
  <dcterms:created xsi:type="dcterms:W3CDTF">2022-08-05T01:07:35Z</dcterms:created>
  <dcterms:modified xsi:type="dcterms:W3CDTF">2024-08-08T01:01:03Z</dcterms:modified>
</cp:coreProperties>
</file>